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9" r:id="rId4"/>
    <p:sldId id="256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47F86-A1C4-412A-BC91-7B973D23BA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27CF1B-B5F3-4B75-B988-A269D70831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Air Freight (Zurich → Montreal):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The watches will be flown from Zurich (Switzerland) to Montreal quickly and safely.</a:t>
          </a:r>
        </a:p>
      </dgm:t>
    </dgm:pt>
    <dgm:pt modelId="{69F89F18-321F-4299-9E0C-09B445B43B05}" type="parTrans" cxnId="{CA175775-6A25-49B7-AA72-47D50E632853}">
      <dgm:prSet/>
      <dgm:spPr/>
      <dgm:t>
        <a:bodyPr/>
        <a:lstStyle/>
        <a:p>
          <a:endParaRPr lang="en-US"/>
        </a:p>
      </dgm:t>
    </dgm:pt>
    <dgm:pt modelId="{BB062BCA-B202-4952-B394-EE0B25A99065}" type="sibTrans" cxnId="{CA175775-6A25-49B7-AA72-47D50E632853}">
      <dgm:prSet/>
      <dgm:spPr/>
      <dgm:t>
        <a:bodyPr/>
        <a:lstStyle/>
        <a:p>
          <a:endParaRPr lang="en-US"/>
        </a:p>
      </dgm:t>
    </dgm:pt>
    <dgm:pt modelId="{A1F1EDF7-665B-47C9-9380-4ADD1ED744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Truck (Montreal → Windsor):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After arriving in Montreal, the watches will be delivered by truck to Windsor in an efficient way.</a:t>
          </a:r>
        </a:p>
      </dgm:t>
    </dgm:pt>
    <dgm:pt modelId="{E1D07207-911A-400D-9B13-D26F1186D82F}" type="parTrans" cxnId="{E4CF6A25-8960-4AA3-BFDC-E5C06152B5C6}">
      <dgm:prSet/>
      <dgm:spPr/>
      <dgm:t>
        <a:bodyPr/>
        <a:lstStyle/>
        <a:p>
          <a:endParaRPr lang="en-US"/>
        </a:p>
      </dgm:t>
    </dgm:pt>
    <dgm:pt modelId="{60B7B9D2-992D-422A-ACEF-0727F4EBCF7B}" type="sibTrans" cxnId="{E4CF6A25-8960-4AA3-BFDC-E5C06152B5C6}">
      <dgm:prSet/>
      <dgm:spPr/>
      <dgm:t>
        <a:bodyPr/>
        <a:lstStyle/>
        <a:p>
          <a:endParaRPr lang="en-US"/>
        </a:p>
      </dgm:t>
    </dgm:pt>
    <dgm:pt modelId="{C8DDA844-F057-44B3-9681-FC35A3E93F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Benefits: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This shipping method reduces the chance of 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theft or damage and ensures the watches arrive on time.</a:t>
          </a:r>
          <a:r>
            <a:rPr lang="en-CA" b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573052-7FAC-4FFB-9691-EAED029982D3}" type="parTrans" cxnId="{CCA2AC58-5CDA-48A2-B63B-1910F41211EF}">
      <dgm:prSet/>
      <dgm:spPr/>
      <dgm:t>
        <a:bodyPr/>
        <a:lstStyle/>
        <a:p>
          <a:endParaRPr lang="en-US"/>
        </a:p>
      </dgm:t>
    </dgm:pt>
    <dgm:pt modelId="{CF8ECFF6-198E-4240-9FDF-59F7BC1FC54B}" type="sibTrans" cxnId="{CCA2AC58-5CDA-48A2-B63B-1910F41211EF}">
      <dgm:prSet/>
      <dgm:spPr/>
      <dgm:t>
        <a:bodyPr/>
        <a:lstStyle/>
        <a:p>
          <a:endParaRPr lang="en-US"/>
        </a:p>
      </dgm:t>
    </dgm:pt>
    <dgm:pt modelId="{018813E2-CFCF-42F3-94DF-7A3A38E200E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CA" sz="28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CA" sz="2800" b="1" u="sng" dirty="0">
              <a:latin typeface="Times New Roman" panose="02020603050405020304" pitchFamily="18" charset="0"/>
              <a:cs typeface="Times New Roman" panose="02020603050405020304" pitchFamily="18" charset="0"/>
            </a:rPr>
            <a:t>Preferred Transportation                                               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0C9693-E985-438E-A740-C9C2D34642A9}" type="sibTrans" cxnId="{80878B7A-247D-473E-8699-2ABE818618A6}">
      <dgm:prSet/>
      <dgm:spPr/>
      <dgm:t>
        <a:bodyPr/>
        <a:lstStyle/>
        <a:p>
          <a:endParaRPr lang="en-US"/>
        </a:p>
      </dgm:t>
    </dgm:pt>
    <dgm:pt modelId="{62B70A44-12FB-47B5-BB91-741179F4E889}" type="parTrans" cxnId="{80878B7A-247D-473E-8699-2ABE818618A6}">
      <dgm:prSet/>
      <dgm:spPr/>
      <dgm:t>
        <a:bodyPr/>
        <a:lstStyle/>
        <a:p>
          <a:endParaRPr lang="en-US"/>
        </a:p>
      </dgm:t>
    </dgm:pt>
    <dgm:pt modelId="{AAC34B63-55E5-4EA4-BA63-32E6B005DEBA}" type="pres">
      <dgm:prSet presAssocID="{1B747F86-A1C4-412A-BC91-7B973D23BAD0}" presName="root" presStyleCnt="0">
        <dgm:presLayoutVars>
          <dgm:dir/>
          <dgm:resizeHandles val="exact"/>
        </dgm:presLayoutVars>
      </dgm:prSet>
      <dgm:spPr/>
    </dgm:pt>
    <dgm:pt modelId="{2B44DF50-30B4-46F0-8227-4DCE2F1B7C42}" type="pres">
      <dgm:prSet presAssocID="{018813E2-CFCF-42F3-94DF-7A3A38E200E2}" presName="compNode" presStyleCnt="0"/>
      <dgm:spPr/>
    </dgm:pt>
    <dgm:pt modelId="{DF01F3C2-186C-4DA5-BE30-4F34DEC17A12}" type="pres">
      <dgm:prSet presAssocID="{018813E2-CFCF-42F3-94DF-7A3A38E200E2}" presName="bgRect" presStyleLbl="bgShp" presStyleIdx="0" presStyleCnt="4" custLinFactNeighborX="8616" custLinFactNeighborY="2122"/>
      <dgm:spPr/>
    </dgm:pt>
    <dgm:pt modelId="{B4A66010-B2FE-499F-92CE-1BE7E2E99943}" type="pres">
      <dgm:prSet presAssocID="{018813E2-CFCF-42F3-94DF-7A3A38E200E2}" presName="iconRect" presStyleLbl="node1" presStyleIdx="0" presStyleCnt="4" custLinFactX="-100000" custLinFactY="91649" custLinFactNeighborX="-187810" custLinFactNeighborY="100000"/>
      <dgm:spPr/>
    </dgm:pt>
    <dgm:pt modelId="{C208A955-2E51-44A7-896A-EFC4F5832410}" type="pres">
      <dgm:prSet presAssocID="{018813E2-CFCF-42F3-94DF-7A3A38E200E2}" presName="spaceRect" presStyleCnt="0"/>
      <dgm:spPr/>
    </dgm:pt>
    <dgm:pt modelId="{B582E02C-70A4-47E7-A059-FF3D8EC958E2}" type="pres">
      <dgm:prSet presAssocID="{018813E2-CFCF-42F3-94DF-7A3A38E200E2}" presName="parTx" presStyleLbl="revTx" presStyleIdx="0" presStyleCnt="4">
        <dgm:presLayoutVars>
          <dgm:chMax val="0"/>
          <dgm:chPref val="0"/>
        </dgm:presLayoutVars>
      </dgm:prSet>
      <dgm:spPr/>
    </dgm:pt>
    <dgm:pt modelId="{882E437A-5198-469D-901D-F28E32C6ADEC}" type="pres">
      <dgm:prSet presAssocID="{870C9693-E985-438E-A740-C9C2D34642A9}" presName="sibTrans" presStyleCnt="0"/>
      <dgm:spPr/>
    </dgm:pt>
    <dgm:pt modelId="{6F606BF8-3521-4F47-9B14-578FCCEBF38B}" type="pres">
      <dgm:prSet presAssocID="{0627CF1B-B5F3-4B75-B988-A269D70831D7}" presName="compNode" presStyleCnt="0"/>
      <dgm:spPr/>
    </dgm:pt>
    <dgm:pt modelId="{03CBDEEF-3408-4C03-83D6-BEAFF1953086}" type="pres">
      <dgm:prSet presAssocID="{0627CF1B-B5F3-4B75-B988-A269D70831D7}" presName="bgRect" presStyleLbl="bgShp" presStyleIdx="1" presStyleCnt="4"/>
      <dgm:spPr/>
    </dgm:pt>
    <dgm:pt modelId="{4BE1E028-931E-4B85-8F16-4FB3F64359ED}" type="pres">
      <dgm:prSet presAssocID="{0627CF1B-B5F3-4B75-B988-A269D70831D7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961BC288-174F-493C-8DF1-DF37B9EE2F0B}" type="pres">
      <dgm:prSet presAssocID="{0627CF1B-B5F3-4B75-B988-A269D70831D7}" presName="spaceRect" presStyleCnt="0"/>
      <dgm:spPr/>
    </dgm:pt>
    <dgm:pt modelId="{705CEC59-2BDA-42E8-9081-1F0CDD96BD98}" type="pres">
      <dgm:prSet presAssocID="{0627CF1B-B5F3-4B75-B988-A269D70831D7}" presName="parTx" presStyleLbl="revTx" presStyleIdx="1" presStyleCnt="4">
        <dgm:presLayoutVars>
          <dgm:chMax val="0"/>
          <dgm:chPref val="0"/>
        </dgm:presLayoutVars>
      </dgm:prSet>
      <dgm:spPr/>
    </dgm:pt>
    <dgm:pt modelId="{863CF36E-9A69-4C4E-85CB-CD1AECE3CBE2}" type="pres">
      <dgm:prSet presAssocID="{BB062BCA-B202-4952-B394-EE0B25A99065}" presName="sibTrans" presStyleCnt="0"/>
      <dgm:spPr/>
    </dgm:pt>
    <dgm:pt modelId="{80DFA04E-A4B1-49C5-A629-0A4E21A1203A}" type="pres">
      <dgm:prSet presAssocID="{A1F1EDF7-665B-47C9-9380-4ADD1ED744D1}" presName="compNode" presStyleCnt="0"/>
      <dgm:spPr/>
    </dgm:pt>
    <dgm:pt modelId="{0BCDF49A-3ADF-4B47-9055-8C29E8E67901}" type="pres">
      <dgm:prSet presAssocID="{A1F1EDF7-665B-47C9-9380-4ADD1ED744D1}" presName="bgRect" presStyleLbl="bgShp" presStyleIdx="2" presStyleCnt="4"/>
      <dgm:spPr/>
    </dgm:pt>
    <dgm:pt modelId="{739E4D6C-128C-4677-BAFD-801D1BDE22E9}" type="pres">
      <dgm:prSet presAssocID="{A1F1EDF7-665B-47C9-9380-4ADD1ED744D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44DF8E39-0C8D-4570-A933-ED7E4539AB8B}" type="pres">
      <dgm:prSet presAssocID="{A1F1EDF7-665B-47C9-9380-4ADD1ED744D1}" presName="spaceRect" presStyleCnt="0"/>
      <dgm:spPr/>
    </dgm:pt>
    <dgm:pt modelId="{82EEFECC-FD7E-49BF-A03C-A9E1BC192ABD}" type="pres">
      <dgm:prSet presAssocID="{A1F1EDF7-665B-47C9-9380-4ADD1ED744D1}" presName="parTx" presStyleLbl="revTx" presStyleIdx="2" presStyleCnt="4">
        <dgm:presLayoutVars>
          <dgm:chMax val="0"/>
          <dgm:chPref val="0"/>
        </dgm:presLayoutVars>
      </dgm:prSet>
      <dgm:spPr/>
    </dgm:pt>
    <dgm:pt modelId="{22365381-C822-432E-94BC-9F2C45E80911}" type="pres">
      <dgm:prSet presAssocID="{60B7B9D2-992D-422A-ACEF-0727F4EBCF7B}" presName="sibTrans" presStyleCnt="0"/>
      <dgm:spPr/>
    </dgm:pt>
    <dgm:pt modelId="{6E89F4DC-C5FE-43DC-8E02-C8C8969C3A00}" type="pres">
      <dgm:prSet presAssocID="{C8DDA844-F057-44B3-9681-FC35A3E93FB9}" presName="compNode" presStyleCnt="0"/>
      <dgm:spPr/>
    </dgm:pt>
    <dgm:pt modelId="{AA5C4C57-B360-4B58-938F-4F0B6937B5E5}" type="pres">
      <dgm:prSet presAssocID="{C8DDA844-F057-44B3-9681-FC35A3E93FB9}" presName="bgRect" presStyleLbl="bgShp" presStyleIdx="3" presStyleCnt="4"/>
      <dgm:spPr/>
    </dgm:pt>
    <dgm:pt modelId="{B9826FAF-A5F6-46DC-A2F0-4683511C75E6}" type="pres">
      <dgm:prSet presAssocID="{C8DDA844-F057-44B3-9681-FC35A3E93FB9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1ADA9CE5-122F-4603-879A-4BFD220A1675}" type="pres">
      <dgm:prSet presAssocID="{C8DDA844-F057-44B3-9681-FC35A3E93FB9}" presName="spaceRect" presStyleCnt="0"/>
      <dgm:spPr/>
    </dgm:pt>
    <dgm:pt modelId="{FA25DB75-BD73-4C45-AE3E-9468CBC77E81}" type="pres">
      <dgm:prSet presAssocID="{C8DDA844-F057-44B3-9681-FC35A3E93F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CF6A25-8960-4AA3-BFDC-E5C06152B5C6}" srcId="{1B747F86-A1C4-412A-BC91-7B973D23BAD0}" destId="{A1F1EDF7-665B-47C9-9380-4ADD1ED744D1}" srcOrd="2" destOrd="0" parTransId="{E1D07207-911A-400D-9B13-D26F1186D82F}" sibTransId="{60B7B9D2-992D-422A-ACEF-0727F4EBCF7B}"/>
    <dgm:cxn modelId="{CA175775-6A25-49B7-AA72-47D50E632853}" srcId="{1B747F86-A1C4-412A-BC91-7B973D23BAD0}" destId="{0627CF1B-B5F3-4B75-B988-A269D70831D7}" srcOrd="1" destOrd="0" parTransId="{69F89F18-321F-4299-9E0C-09B445B43B05}" sibTransId="{BB062BCA-B202-4952-B394-EE0B25A99065}"/>
    <dgm:cxn modelId="{CCA2AC58-5CDA-48A2-B63B-1910F41211EF}" srcId="{1B747F86-A1C4-412A-BC91-7B973D23BAD0}" destId="{C8DDA844-F057-44B3-9681-FC35A3E93FB9}" srcOrd="3" destOrd="0" parTransId="{90573052-7FAC-4FFB-9691-EAED029982D3}" sibTransId="{CF8ECFF6-198E-4240-9FDF-59F7BC1FC54B}"/>
    <dgm:cxn modelId="{80878B7A-247D-473E-8699-2ABE818618A6}" srcId="{1B747F86-A1C4-412A-BC91-7B973D23BAD0}" destId="{018813E2-CFCF-42F3-94DF-7A3A38E200E2}" srcOrd="0" destOrd="0" parTransId="{62B70A44-12FB-47B5-BB91-741179F4E889}" sibTransId="{870C9693-E985-438E-A740-C9C2D34642A9}"/>
    <dgm:cxn modelId="{40DD9B86-34D4-419C-892E-1027BF14F31F}" type="presOf" srcId="{0627CF1B-B5F3-4B75-B988-A269D70831D7}" destId="{705CEC59-2BDA-42E8-9081-1F0CDD96BD98}" srcOrd="0" destOrd="0" presId="urn:microsoft.com/office/officeart/2018/2/layout/IconVerticalSolidList"/>
    <dgm:cxn modelId="{F5E527B9-9E34-4BDA-9CC0-3814A975CBCD}" type="presOf" srcId="{018813E2-CFCF-42F3-94DF-7A3A38E200E2}" destId="{B582E02C-70A4-47E7-A059-FF3D8EC958E2}" srcOrd="0" destOrd="0" presId="urn:microsoft.com/office/officeart/2018/2/layout/IconVerticalSolidList"/>
    <dgm:cxn modelId="{9C2FE2C0-2BC4-4457-AA08-F0D1217C8AE8}" type="presOf" srcId="{1B747F86-A1C4-412A-BC91-7B973D23BAD0}" destId="{AAC34B63-55E5-4EA4-BA63-32E6B005DEBA}" srcOrd="0" destOrd="0" presId="urn:microsoft.com/office/officeart/2018/2/layout/IconVerticalSolidList"/>
    <dgm:cxn modelId="{CC2EA8C7-B35B-4D47-99D2-5C8B4583ADA0}" type="presOf" srcId="{C8DDA844-F057-44B3-9681-FC35A3E93FB9}" destId="{FA25DB75-BD73-4C45-AE3E-9468CBC77E81}" srcOrd="0" destOrd="0" presId="urn:microsoft.com/office/officeart/2018/2/layout/IconVerticalSolidList"/>
    <dgm:cxn modelId="{6EF263D8-F5E8-457D-8DAC-00D7D04CDE27}" type="presOf" srcId="{A1F1EDF7-665B-47C9-9380-4ADD1ED744D1}" destId="{82EEFECC-FD7E-49BF-A03C-A9E1BC192ABD}" srcOrd="0" destOrd="0" presId="urn:microsoft.com/office/officeart/2018/2/layout/IconVerticalSolidList"/>
    <dgm:cxn modelId="{68EB68FC-6730-41D7-AA72-1E46286459F0}" type="presParOf" srcId="{AAC34B63-55E5-4EA4-BA63-32E6B005DEBA}" destId="{2B44DF50-30B4-46F0-8227-4DCE2F1B7C42}" srcOrd="0" destOrd="0" presId="urn:microsoft.com/office/officeart/2018/2/layout/IconVerticalSolidList"/>
    <dgm:cxn modelId="{DF5C1854-7EDB-40DC-B33F-4118CFEB0BFE}" type="presParOf" srcId="{2B44DF50-30B4-46F0-8227-4DCE2F1B7C42}" destId="{DF01F3C2-186C-4DA5-BE30-4F34DEC17A12}" srcOrd="0" destOrd="0" presId="urn:microsoft.com/office/officeart/2018/2/layout/IconVerticalSolidList"/>
    <dgm:cxn modelId="{CBAC15E4-43FC-4C5F-B494-0198FB4A3424}" type="presParOf" srcId="{2B44DF50-30B4-46F0-8227-4DCE2F1B7C42}" destId="{B4A66010-B2FE-499F-92CE-1BE7E2E99943}" srcOrd="1" destOrd="0" presId="urn:microsoft.com/office/officeart/2018/2/layout/IconVerticalSolidList"/>
    <dgm:cxn modelId="{C914EFE9-3A7A-4567-970F-5769E6BC2256}" type="presParOf" srcId="{2B44DF50-30B4-46F0-8227-4DCE2F1B7C42}" destId="{C208A955-2E51-44A7-896A-EFC4F5832410}" srcOrd="2" destOrd="0" presId="urn:microsoft.com/office/officeart/2018/2/layout/IconVerticalSolidList"/>
    <dgm:cxn modelId="{D65D8B23-0C9A-446E-8F70-6317B66BA34D}" type="presParOf" srcId="{2B44DF50-30B4-46F0-8227-4DCE2F1B7C42}" destId="{B582E02C-70A4-47E7-A059-FF3D8EC958E2}" srcOrd="3" destOrd="0" presId="urn:microsoft.com/office/officeart/2018/2/layout/IconVerticalSolidList"/>
    <dgm:cxn modelId="{17032645-6A60-4713-A6E7-D4EA54A4CDE7}" type="presParOf" srcId="{AAC34B63-55E5-4EA4-BA63-32E6B005DEBA}" destId="{882E437A-5198-469D-901D-F28E32C6ADEC}" srcOrd="1" destOrd="0" presId="urn:microsoft.com/office/officeart/2018/2/layout/IconVerticalSolidList"/>
    <dgm:cxn modelId="{1E2A006E-8E80-4D45-8C97-B432CF177A00}" type="presParOf" srcId="{AAC34B63-55E5-4EA4-BA63-32E6B005DEBA}" destId="{6F606BF8-3521-4F47-9B14-578FCCEBF38B}" srcOrd="2" destOrd="0" presId="urn:microsoft.com/office/officeart/2018/2/layout/IconVerticalSolidList"/>
    <dgm:cxn modelId="{43BAC66F-6C78-40B0-8772-39CA57FC58FB}" type="presParOf" srcId="{6F606BF8-3521-4F47-9B14-578FCCEBF38B}" destId="{03CBDEEF-3408-4C03-83D6-BEAFF1953086}" srcOrd="0" destOrd="0" presId="urn:microsoft.com/office/officeart/2018/2/layout/IconVerticalSolidList"/>
    <dgm:cxn modelId="{BC6D0A7B-8BF6-4355-9DEC-56E6D3EC5044}" type="presParOf" srcId="{6F606BF8-3521-4F47-9B14-578FCCEBF38B}" destId="{4BE1E028-931E-4B85-8F16-4FB3F64359ED}" srcOrd="1" destOrd="0" presId="urn:microsoft.com/office/officeart/2018/2/layout/IconVerticalSolidList"/>
    <dgm:cxn modelId="{67228819-0DFB-48EF-9812-8CC7C0F42103}" type="presParOf" srcId="{6F606BF8-3521-4F47-9B14-578FCCEBF38B}" destId="{961BC288-174F-493C-8DF1-DF37B9EE2F0B}" srcOrd="2" destOrd="0" presId="urn:microsoft.com/office/officeart/2018/2/layout/IconVerticalSolidList"/>
    <dgm:cxn modelId="{49A90BB7-46C5-4A23-BC40-9700046D38A7}" type="presParOf" srcId="{6F606BF8-3521-4F47-9B14-578FCCEBF38B}" destId="{705CEC59-2BDA-42E8-9081-1F0CDD96BD98}" srcOrd="3" destOrd="0" presId="urn:microsoft.com/office/officeart/2018/2/layout/IconVerticalSolidList"/>
    <dgm:cxn modelId="{6A5D707B-023A-499C-93E4-C1B6749CADEF}" type="presParOf" srcId="{AAC34B63-55E5-4EA4-BA63-32E6B005DEBA}" destId="{863CF36E-9A69-4C4E-85CB-CD1AECE3CBE2}" srcOrd="3" destOrd="0" presId="urn:microsoft.com/office/officeart/2018/2/layout/IconVerticalSolidList"/>
    <dgm:cxn modelId="{E3A544FA-31A5-41FB-9B26-6B36ED783C85}" type="presParOf" srcId="{AAC34B63-55E5-4EA4-BA63-32E6B005DEBA}" destId="{80DFA04E-A4B1-49C5-A629-0A4E21A1203A}" srcOrd="4" destOrd="0" presId="urn:microsoft.com/office/officeart/2018/2/layout/IconVerticalSolidList"/>
    <dgm:cxn modelId="{5FACA547-1B11-454B-A7F0-5E99A0133702}" type="presParOf" srcId="{80DFA04E-A4B1-49C5-A629-0A4E21A1203A}" destId="{0BCDF49A-3ADF-4B47-9055-8C29E8E67901}" srcOrd="0" destOrd="0" presId="urn:microsoft.com/office/officeart/2018/2/layout/IconVerticalSolidList"/>
    <dgm:cxn modelId="{4812AA54-6A69-48B5-8AD1-57DF0661917F}" type="presParOf" srcId="{80DFA04E-A4B1-49C5-A629-0A4E21A1203A}" destId="{739E4D6C-128C-4677-BAFD-801D1BDE22E9}" srcOrd="1" destOrd="0" presId="urn:microsoft.com/office/officeart/2018/2/layout/IconVerticalSolidList"/>
    <dgm:cxn modelId="{6FEEB7CC-4B7F-4D92-B26A-1DB4C788B6BE}" type="presParOf" srcId="{80DFA04E-A4B1-49C5-A629-0A4E21A1203A}" destId="{44DF8E39-0C8D-4570-A933-ED7E4539AB8B}" srcOrd="2" destOrd="0" presId="urn:microsoft.com/office/officeart/2018/2/layout/IconVerticalSolidList"/>
    <dgm:cxn modelId="{AD784F51-84D9-4E64-8517-FCDB750596B3}" type="presParOf" srcId="{80DFA04E-A4B1-49C5-A629-0A4E21A1203A}" destId="{82EEFECC-FD7E-49BF-A03C-A9E1BC192ABD}" srcOrd="3" destOrd="0" presId="urn:microsoft.com/office/officeart/2018/2/layout/IconVerticalSolidList"/>
    <dgm:cxn modelId="{B6F518B8-D893-42EF-AABF-5CA3325A593B}" type="presParOf" srcId="{AAC34B63-55E5-4EA4-BA63-32E6B005DEBA}" destId="{22365381-C822-432E-94BC-9F2C45E80911}" srcOrd="5" destOrd="0" presId="urn:microsoft.com/office/officeart/2018/2/layout/IconVerticalSolidList"/>
    <dgm:cxn modelId="{07B653AB-85E2-4266-A6D5-A3669CC70FB8}" type="presParOf" srcId="{AAC34B63-55E5-4EA4-BA63-32E6B005DEBA}" destId="{6E89F4DC-C5FE-43DC-8E02-C8C8969C3A00}" srcOrd="6" destOrd="0" presId="urn:microsoft.com/office/officeart/2018/2/layout/IconVerticalSolidList"/>
    <dgm:cxn modelId="{BE093E0E-650F-4778-93FE-84E367F9C602}" type="presParOf" srcId="{6E89F4DC-C5FE-43DC-8E02-C8C8969C3A00}" destId="{AA5C4C57-B360-4B58-938F-4F0B6937B5E5}" srcOrd="0" destOrd="0" presId="urn:microsoft.com/office/officeart/2018/2/layout/IconVerticalSolidList"/>
    <dgm:cxn modelId="{BAEB83E6-B3E8-4BEC-BACC-302589B15651}" type="presParOf" srcId="{6E89F4DC-C5FE-43DC-8E02-C8C8969C3A00}" destId="{B9826FAF-A5F6-46DC-A2F0-4683511C75E6}" srcOrd="1" destOrd="0" presId="urn:microsoft.com/office/officeart/2018/2/layout/IconVerticalSolidList"/>
    <dgm:cxn modelId="{89BBE4FF-9BF9-49F9-9E00-CEA360B7A2AE}" type="presParOf" srcId="{6E89F4DC-C5FE-43DC-8E02-C8C8969C3A00}" destId="{1ADA9CE5-122F-4603-879A-4BFD220A1675}" srcOrd="2" destOrd="0" presId="urn:microsoft.com/office/officeart/2018/2/layout/IconVerticalSolidList"/>
    <dgm:cxn modelId="{E3737CF9-BE49-4B26-A7DC-477A4F728CA1}" type="presParOf" srcId="{6E89F4DC-C5FE-43DC-8E02-C8C8969C3A00}" destId="{FA25DB75-BD73-4C45-AE3E-9468CBC77E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59E331-726E-49A3-9999-480C899E42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9E7623-A2F6-45DE-958A-55731A8946A2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Delay in Packing: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There was a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1-day delay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in packing the watches, but we fixed it by adjusting the air freight booking.</a:t>
          </a:r>
        </a:p>
      </dgm:t>
    </dgm:pt>
    <dgm:pt modelId="{8DE45074-1312-45B2-AE16-722313236753}" type="parTrans" cxnId="{E3F80BF7-2F2D-4453-95DE-A386A24D1954}">
      <dgm:prSet/>
      <dgm:spPr/>
      <dgm:t>
        <a:bodyPr/>
        <a:lstStyle/>
        <a:p>
          <a:endParaRPr lang="en-US"/>
        </a:p>
      </dgm:t>
    </dgm:pt>
    <dgm:pt modelId="{AF945865-00DB-4D52-8DA4-75098937E82D}" type="sibTrans" cxnId="{E3F80BF7-2F2D-4453-95DE-A386A24D1954}">
      <dgm:prSet/>
      <dgm:spPr/>
      <dgm:t>
        <a:bodyPr/>
        <a:lstStyle/>
        <a:p>
          <a:endParaRPr lang="en-US"/>
        </a:p>
      </dgm:t>
    </dgm:pt>
    <dgm:pt modelId="{372E21DE-EAAE-4F2D-81F5-0E941C3B9DDF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HS Code Error: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The wrong code was used for customs, but it was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fixed with a corrected invoice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85B97193-DD04-44E7-A46F-E3CDBE18A788}" type="parTrans" cxnId="{8D2BAACD-B09B-46C5-A883-6FFB7E5252F1}">
      <dgm:prSet/>
      <dgm:spPr/>
      <dgm:t>
        <a:bodyPr/>
        <a:lstStyle/>
        <a:p>
          <a:endParaRPr lang="en-US"/>
        </a:p>
      </dgm:t>
    </dgm:pt>
    <dgm:pt modelId="{D99F81C3-F463-48D0-9BDE-650161C7C631}" type="sibTrans" cxnId="{8D2BAACD-B09B-46C5-A883-6FFB7E5252F1}">
      <dgm:prSet/>
      <dgm:spPr/>
      <dgm:t>
        <a:bodyPr/>
        <a:lstStyle/>
        <a:p>
          <a:endParaRPr lang="en-US"/>
        </a:p>
      </dgm:t>
    </dgm:pt>
    <dgm:pt modelId="{6C084C49-24EA-4754-8A00-7A512E4E38BC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Damage Risk: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To prevent damage during shipping, we added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extra padding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and labeled the packages as "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Fragile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."</a:t>
          </a:r>
        </a:p>
      </dgm:t>
    </dgm:pt>
    <dgm:pt modelId="{6B6375FD-394C-4F5F-A150-55833E8462E1}" type="parTrans" cxnId="{254AC7BC-54DC-49F1-8083-8681E135A4DA}">
      <dgm:prSet/>
      <dgm:spPr/>
      <dgm:t>
        <a:bodyPr/>
        <a:lstStyle/>
        <a:p>
          <a:endParaRPr lang="en-US"/>
        </a:p>
      </dgm:t>
    </dgm:pt>
    <dgm:pt modelId="{D6792284-F8B1-43E7-B695-8446092F3D8F}" type="sibTrans" cxnId="{254AC7BC-54DC-49F1-8083-8681E135A4DA}">
      <dgm:prSet/>
      <dgm:spPr/>
      <dgm:t>
        <a:bodyPr/>
        <a:lstStyle/>
        <a:p>
          <a:endParaRPr lang="en-US"/>
        </a:p>
      </dgm:t>
    </dgm:pt>
    <dgm:pt modelId="{B7D0E2E0-41E8-4306-A252-2D0A18E74C06}" type="pres">
      <dgm:prSet presAssocID="{3A59E331-726E-49A3-9999-480C899E42DD}" presName="root" presStyleCnt="0">
        <dgm:presLayoutVars>
          <dgm:dir/>
          <dgm:resizeHandles val="exact"/>
        </dgm:presLayoutVars>
      </dgm:prSet>
      <dgm:spPr/>
    </dgm:pt>
    <dgm:pt modelId="{A506C221-8971-4873-9169-91A29DCDDEFD}" type="pres">
      <dgm:prSet presAssocID="{D69E7623-A2F6-45DE-958A-55731A8946A2}" presName="compNode" presStyleCnt="0"/>
      <dgm:spPr/>
    </dgm:pt>
    <dgm:pt modelId="{79004B42-B3AB-42E4-AC4A-BE4C4D706695}" type="pres">
      <dgm:prSet presAssocID="{D69E7623-A2F6-45DE-958A-55731A8946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DE318641-D5C2-47FC-A39D-2560AD2AC450}" type="pres">
      <dgm:prSet presAssocID="{D69E7623-A2F6-45DE-958A-55731A8946A2}" presName="spaceRect" presStyleCnt="0"/>
      <dgm:spPr/>
    </dgm:pt>
    <dgm:pt modelId="{0276792A-E3D7-460C-A21A-B9B8D2EA7DB4}" type="pres">
      <dgm:prSet presAssocID="{D69E7623-A2F6-45DE-958A-55731A8946A2}" presName="textRect" presStyleLbl="revTx" presStyleIdx="0" presStyleCnt="3">
        <dgm:presLayoutVars>
          <dgm:chMax val="1"/>
          <dgm:chPref val="1"/>
        </dgm:presLayoutVars>
      </dgm:prSet>
      <dgm:spPr/>
    </dgm:pt>
    <dgm:pt modelId="{962AAD35-079F-4353-B7C8-5914F53ECEB0}" type="pres">
      <dgm:prSet presAssocID="{AF945865-00DB-4D52-8DA4-75098937E82D}" presName="sibTrans" presStyleCnt="0"/>
      <dgm:spPr/>
    </dgm:pt>
    <dgm:pt modelId="{9BAE377A-78CE-4CA9-8ECA-757CAEFB9FBC}" type="pres">
      <dgm:prSet presAssocID="{372E21DE-EAAE-4F2D-81F5-0E941C3B9DDF}" presName="compNode" presStyleCnt="0"/>
      <dgm:spPr/>
    </dgm:pt>
    <dgm:pt modelId="{A6D8CF63-D07A-486B-9E79-683FBCC36E53}" type="pres">
      <dgm:prSet presAssocID="{372E21DE-EAAE-4F2D-81F5-0E941C3B9D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768C02CF-F0C5-43B5-AFFA-972616173B3E}" type="pres">
      <dgm:prSet presAssocID="{372E21DE-EAAE-4F2D-81F5-0E941C3B9DDF}" presName="spaceRect" presStyleCnt="0"/>
      <dgm:spPr/>
    </dgm:pt>
    <dgm:pt modelId="{ABED043F-A599-43D3-9D43-716857B29E19}" type="pres">
      <dgm:prSet presAssocID="{372E21DE-EAAE-4F2D-81F5-0E941C3B9DDF}" presName="textRect" presStyleLbl="revTx" presStyleIdx="1" presStyleCnt="3">
        <dgm:presLayoutVars>
          <dgm:chMax val="1"/>
          <dgm:chPref val="1"/>
        </dgm:presLayoutVars>
      </dgm:prSet>
      <dgm:spPr/>
    </dgm:pt>
    <dgm:pt modelId="{BE541704-EEA0-4E0F-9635-F1B256D44643}" type="pres">
      <dgm:prSet presAssocID="{D99F81C3-F463-48D0-9BDE-650161C7C631}" presName="sibTrans" presStyleCnt="0"/>
      <dgm:spPr/>
    </dgm:pt>
    <dgm:pt modelId="{2647B20D-B1F5-44B1-955A-9393E744F1AD}" type="pres">
      <dgm:prSet presAssocID="{6C084C49-24EA-4754-8A00-7A512E4E38BC}" presName="compNode" presStyleCnt="0"/>
      <dgm:spPr/>
    </dgm:pt>
    <dgm:pt modelId="{5550F6BE-ECF7-44FE-B1E9-E0317804A7B0}" type="pres">
      <dgm:prSet presAssocID="{6C084C49-24EA-4754-8A00-7A512E4E38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36EBFFAD-AA47-488C-97EE-C7B0B9338DF5}" type="pres">
      <dgm:prSet presAssocID="{6C084C49-24EA-4754-8A00-7A512E4E38BC}" presName="spaceRect" presStyleCnt="0"/>
      <dgm:spPr/>
    </dgm:pt>
    <dgm:pt modelId="{163DC122-61D6-4404-99B7-EBDB9A4569A3}" type="pres">
      <dgm:prSet presAssocID="{6C084C49-24EA-4754-8A00-7A512E4E38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244E46-04BF-421A-89B5-AC3189852A0C}" type="presOf" srcId="{D69E7623-A2F6-45DE-958A-55731A8946A2}" destId="{0276792A-E3D7-460C-A21A-B9B8D2EA7DB4}" srcOrd="0" destOrd="0" presId="urn:microsoft.com/office/officeart/2018/2/layout/IconLabelList"/>
    <dgm:cxn modelId="{1DF68A47-B21D-4F82-AB44-8E8D170C217A}" type="presOf" srcId="{372E21DE-EAAE-4F2D-81F5-0E941C3B9DDF}" destId="{ABED043F-A599-43D3-9D43-716857B29E19}" srcOrd="0" destOrd="0" presId="urn:microsoft.com/office/officeart/2018/2/layout/IconLabelList"/>
    <dgm:cxn modelId="{8F1E434F-3341-463D-8D84-B577A5F3C052}" type="presOf" srcId="{3A59E331-726E-49A3-9999-480C899E42DD}" destId="{B7D0E2E0-41E8-4306-A252-2D0A18E74C06}" srcOrd="0" destOrd="0" presId="urn:microsoft.com/office/officeart/2018/2/layout/IconLabelList"/>
    <dgm:cxn modelId="{254AC7BC-54DC-49F1-8083-8681E135A4DA}" srcId="{3A59E331-726E-49A3-9999-480C899E42DD}" destId="{6C084C49-24EA-4754-8A00-7A512E4E38BC}" srcOrd="2" destOrd="0" parTransId="{6B6375FD-394C-4F5F-A150-55833E8462E1}" sibTransId="{D6792284-F8B1-43E7-B695-8446092F3D8F}"/>
    <dgm:cxn modelId="{8D2BAACD-B09B-46C5-A883-6FFB7E5252F1}" srcId="{3A59E331-726E-49A3-9999-480C899E42DD}" destId="{372E21DE-EAAE-4F2D-81F5-0E941C3B9DDF}" srcOrd="1" destOrd="0" parTransId="{85B97193-DD04-44E7-A46F-E3CDBE18A788}" sibTransId="{D99F81C3-F463-48D0-9BDE-650161C7C631}"/>
    <dgm:cxn modelId="{00CC89DE-6FB2-43B8-B43E-6FB81E49F9DB}" type="presOf" srcId="{6C084C49-24EA-4754-8A00-7A512E4E38BC}" destId="{163DC122-61D6-4404-99B7-EBDB9A4569A3}" srcOrd="0" destOrd="0" presId="urn:microsoft.com/office/officeart/2018/2/layout/IconLabelList"/>
    <dgm:cxn modelId="{E3F80BF7-2F2D-4453-95DE-A386A24D1954}" srcId="{3A59E331-726E-49A3-9999-480C899E42DD}" destId="{D69E7623-A2F6-45DE-958A-55731A8946A2}" srcOrd="0" destOrd="0" parTransId="{8DE45074-1312-45B2-AE16-722313236753}" sibTransId="{AF945865-00DB-4D52-8DA4-75098937E82D}"/>
    <dgm:cxn modelId="{7881F409-3DAE-4791-A841-08D35EC7CF54}" type="presParOf" srcId="{B7D0E2E0-41E8-4306-A252-2D0A18E74C06}" destId="{A506C221-8971-4873-9169-91A29DCDDEFD}" srcOrd="0" destOrd="0" presId="urn:microsoft.com/office/officeart/2018/2/layout/IconLabelList"/>
    <dgm:cxn modelId="{92CD8588-0CF7-4ECE-9B6A-7EA99521B80F}" type="presParOf" srcId="{A506C221-8971-4873-9169-91A29DCDDEFD}" destId="{79004B42-B3AB-42E4-AC4A-BE4C4D706695}" srcOrd="0" destOrd="0" presId="urn:microsoft.com/office/officeart/2018/2/layout/IconLabelList"/>
    <dgm:cxn modelId="{E52D440F-3B72-449C-BE70-E8CCC4C3D99D}" type="presParOf" srcId="{A506C221-8971-4873-9169-91A29DCDDEFD}" destId="{DE318641-D5C2-47FC-A39D-2560AD2AC450}" srcOrd="1" destOrd="0" presId="urn:microsoft.com/office/officeart/2018/2/layout/IconLabelList"/>
    <dgm:cxn modelId="{C59ECDFE-7DBE-4803-97E9-6283BE50AA49}" type="presParOf" srcId="{A506C221-8971-4873-9169-91A29DCDDEFD}" destId="{0276792A-E3D7-460C-A21A-B9B8D2EA7DB4}" srcOrd="2" destOrd="0" presId="urn:microsoft.com/office/officeart/2018/2/layout/IconLabelList"/>
    <dgm:cxn modelId="{6F34EBD8-C51A-46A5-9400-09EE878C9F3B}" type="presParOf" srcId="{B7D0E2E0-41E8-4306-A252-2D0A18E74C06}" destId="{962AAD35-079F-4353-B7C8-5914F53ECEB0}" srcOrd="1" destOrd="0" presId="urn:microsoft.com/office/officeart/2018/2/layout/IconLabelList"/>
    <dgm:cxn modelId="{16AE18C3-3E0D-42F9-A8DB-67ED2AFAAAC5}" type="presParOf" srcId="{B7D0E2E0-41E8-4306-A252-2D0A18E74C06}" destId="{9BAE377A-78CE-4CA9-8ECA-757CAEFB9FBC}" srcOrd="2" destOrd="0" presId="urn:microsoft.com/office/officeart/2018/2/layout/IconLabelList"/>
    <dgm:cxn modelId="{2D75FEA2-30FD-406D-B9B2-236A7E899349}" type="presParOf" srcId="{9BAE377A-78CE-4CA9-8ECA-757CAEFB9FBC}" destId="{A6D8CF63-D07A-486B-9E79-683FBCC36E53}" srcOrd="0" destOrd="0" presId="urn:microsoft.com/office/officeart/2018/2/layout/IconLabelList"/>
    <dgm:cxn modelId="{4E04A28A-F327-42B6-82FD-41D35B10A557}" type="presParOf" srcId="{9BAE377A-78CE-4CA9-8ECA-757CAEFB9FBC}" destId="{768C02CF-F0C5-43B5-AFFA-972616173B3E}" srcOrd="1" destOrd="0" presId="urn:microsoft.com/office/officeart/2018/2/layout/IconLabelList"/>
    <dgm:cxn modelId="{741BA72E-226E-46CC-85F2-72372877257F}" type="presParOf" srcId="{9BAE377A-78CE-4CA9-8ECA-757CAEFB9FBC}" destId="{ABED043F-A599-43D3-9D43-716857B29E19}" srcOrd="2" destOrd="0" presId="urn:microsoft.com/office/officeart/2018/2/layout/IconLabelList"/>
    <dgm:cxn modelId="{95468D9B-17ED-4D3F-9491-A2429DF8BCB6}" type="presParOf" srcId="{B7D0E2E0-41E8-4306-A252-2D0A18E74C06}" destId="{BE541704-EEA0-4E0F-9635-F1B256D44643}" srcOrd="3" destOrd="0" presId="urn:microsoft.com/office/officeart/2018/2/layout/IconLabelList"/>
    <dgm:cxn modelId="{D41B7B77-D24F-43B7-A888-E33B4FB57F87}" type="presParOf" srcId="{B7D0E2E0-41E8-4306-A252-2D0A18E74C06}" destId="{2647B20D-B1F5-44B1-955A-9393E744F1AD}" srcOrd="4" destOrd="0" presId="urn:microsoft.com/office/officeart/2018/2/layout/IconLabelList"/>
    <dgm:cxn modelId="{F7B5D513-CFC6-4FB4-B785-0EBDB3D59535}" type="presParOf" srcId="{2647B20D-B1F5-44B1-955A-9393E744F1AD}" destId="{5550F6BE-ECF7-44FE-B1E9-E0317804A7B0}" srcOrd="0" destOrd="0" presId="urn:microsoft.com/office/officeart/2018/2/layout/IconLabelList"/>
    <dgm:cxn modelId="{CF918210-EE42-4540-B384-84C87CBDE72E}" type="presParOf" srcId="{2647B20D-B1F5-44B1-955A-9393E744F1AD}" destId="{36EBFFAD-AA47-488C-97EE-C7B0B9338DF5}" srcOrd="1" destOrd="0" presId="urn:microsoft.com/office/officeart/2018/2/layout/IconLabelList"/>
    <dgm:cxn modelId="{0ABC31AB-DFAA-4FC1-A5B2-ADCAE6105A83}" type="presParOf" srcId="{2647B20D-B1F5-44B1-955A-9393E744F1AD}" destId="{163DC122-61D6-4404-99B7-EBDB9A4569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1F3C2-186C-4DA5-BE30-4F34DEC17A12}">
      <dsp:nvSpPr>
        <dsp:cNvPr id="0" name=""/>
        <dsp:cNvSpPr/>
      </dsp:nvSpPr>
      <dsp:spPr>
        <a:xfrm>
          <a:off x="0" y="32234"/>
          <a:ext cx="11867535" cy="13898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66010-B2FE-499F-92CE-1BE7E2E99943}">
      <dsp:nvSpPr>
        <dsp:cNvPr id="0" name=""/>
        <dsp:cNvSpPr/>
      </dsp:nvSpPr>
      <dsp:spPr>
        <a:xfrm>
          <a:off x="0" y="1780458"/>
          <a:ext cx="764418" cy="76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2E02C-70A4-47E7-A059-FF3D8EC958E2}">
      <dsp:nvSpPr>
        <dsp:cNvPr id="0" name=""/>
        <dsp:cNvSpPr/>
      </dsp:nvSpPr>
      <dsp:spPr>
        <a:xfrm>
          <a:off x="1605277" y="2742"/>
          <a:ext cx="10262257" cy="1389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3" tIns="147093" rIns="147093" bIns="14709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CA" sz="2800" b="1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Preferred Transportation                                               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05277" y="2742"/>
        <a:ext cx="10262257" cy="1389851"/>
      </dsp:txXfrm>
    </dsp:sp>
    <dsp:sp modelId="{03CBDEEF-3408-4C03-83D6-BEAFF1953086}">
      <dsp:nvSpPr>
        <dsp:cNvPr id="0" name=""/>
        <dsp:cNvSpPr/>
      </dsp:nvSpPr>
      <dsp:spPr>
        <a:xfrm>
          <a:off x="0" y="1740056"/>
          <a:ext cx="11867535" cy="13898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1E028-931E-4B85-8F16-4FB3F64359ED}">
      <dsp:nvSpPr>
        <dsp:cNvPr id="0" name=""/>
        <dsp:cNvSpPr/>
      </dsp:nvSpPr>
      <dsp:spPr>
        <a:xfrm>
          <a:off x="420429" y="2052772"/>
          <a:ext cx="764418" cy="764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CEC59-2BDA-42E8-9081-1F0CDD96BD98}">
      <dsp:nvSpPr>
        <dsp:cNvPr id="0" name=""/>
        <dsp:cNvSpPr/>
      </dsp:nvSpPr>
      <dsp:spPr>
        <a:xfrm>
          <a:off x="1605277" y="1740056"/>
          <a:ext cx="10262257" cy="1389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3" tIns="147093" rIns="147093" bIns="1470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Air Freight (Zurich → Montreal):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 watches will be flown from Zurich (Switzerland) to Montreal quickly and safely.</a:t>
          </a:r>
        </a:p>
      </dsp:txBody>
      <dsp:txXfrm>
        <a:off x="1605277" y="1740056"/>
        <a:ext cx="10262257" cy="1389851"/>
      </dsp:txXfrm>
    </dsp:sp>
    <dsp:sp modelId="{0BCDF49A-3ADF-4B47-9055-8C29E8E67901}">
      <dsp:nvSpPr>
        <dsp:cNvPr id="0" name=""/>
        <dsp:cNvSpPr/>
      </dsp:nvSpPr>
      <dsp:spPr>
        <a:xfrm>
          <a:off x="0" y="3477369"/>
          <a:ext cx="11867535" cy="13898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E4D6C-128C-4677-BAFD-801D1BDE22E9}">
      <dsp:nvSpPr>
        <dsp:cNvPr id="0" name=""/>
        <dsp:cNvSpPr/>
      </dsp:nvSpPr>
      <dsp:spPr>
        <a:xfrm>
          <a:off x="420429" y="3790086"/>
          <a:ext cx="764418" cy="764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EFECC-FD7E-49BF-A03C-A9E1BC192ABD}">
      <dsp:nvSpPr>
        <dsp:cNvPr id="0" name=""/>
        <dsp:cNvSpPr/>
      </dsp:nvSpPr>
      <dsp:spPr>
        <a:xfrm>
          <a:off x="1605277" y="3477369"/>
          <a:ext cx="10262257" cy="1389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3" tIns="147093" rIns="147093" bIns="1470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Truck (Montreal → Windsor):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After arriving in Montreal, the watches will be delivered by truck to Windsor in an efficient way.</a:t>
          </a:r>
        </a:p>
      </dsp:txBody>
      <dsp:txXfrm>
        <a:off x="1605277" y="3477369"/>
        <a:ext cx="10262257" cy="1389851"/>
      </dsp:txXfrm>
    </dsp:sp>
    <dsp:sp modelId="{AA5C4C57-B360-4B58-938F-4F0B6937B5E5}">
      <dsp:nvSpPr>
        <dsp:cNvPr id="0" name=""/>
        <dsp:cNvSpPr/>
      </dsp:nvSpPr>
      <dsp:spPr>
        <a:xfrm>
          <a:off x="0" y="5214683"/>
          <a:ext cx="11867535" cy="13898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26FAF-A5F6-46DC-A2F0-4683511C75E6}">
      <dsp:nvSpPr>
        <dsp:cNvPr id="0" name=""/>
        <dsp:cNvSpPr/>
      </dsp:nvSpPr>
      <dsp:spPr>
        <a:xfrm>
          <a:off x="420429" y="5527400"/>
          <a:ext cx="764418" cy="764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5DB75-BD73-4C45-AE3E-9468CBC77E81}">
      <dsp:nvSpPr>
        <dsp:cNvPr id="0" name=""/>
        <dsp:cNvSpPr/>
      </dsp:nvSpPr>
      <dsp:spPr>
        <a:xfrm>
          <a:off x="1605277" y="5214683"/>
          <a:ext cx="10262257" cy="1389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3" tIns="147093" rIns="147093" bIns="1470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Benefits: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This shipping method reduces the chance of </a:t>
          </a: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theft or damage and ensures the watches arrive on time.</a:t>
          </a:r>
          <a:r>
            <a:rPr lang="en-CA" sz="2200" b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05277" y="5214683"/>
        <a:ext cx="10262257" cy="1389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04B42-B3AB-42E4-AC4A-BE4C4D706695}">
      <dsp:nvSpPr>
        <dsp:cNvPr id="0" name=""/>
        <dsp:cNvSpPr/>
      </dsp:nvSpPr>
      <dsp:spPr>
        <a:xfrm>
          <a:off x="947201" y="461448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792A-E3D7-460C-A21A-B9B8D2EA7DB4}">
      <dsp:nvSpPr>
        <dsp:cNvPr id="0" name=""/>
        <dsp:cNvSpPr/>
      </dsp:nvSpPr>
      <dsp:spPr>
        <a:xfrm>
          <a:off x="59990" y="2403856"/>
          <a:ext cx="3226223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Delay in Packing: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There was a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1-day delay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in packing the watches, but we fixed it by adjusting the air freight booking.</a:t>
          </a:r>
        </a:p>
      </dsp:txBody>
      <dsp:txXfrm>
        <a:off x="59990" y="2403856"/>
        <a:ext cx="3226223" cy="1327500"/>
      </dsp:txXfrm>
    </dsp:sp>
    <dsp:sp modelId="{A6D8CF63-D07A-486B-9E79-683FBCC36E53}">
      <dsp:nvSpPr>
        <dsp:cNvPr id="0" name=""/>
        <dsp:cNvSpPr/>
      </dsp:nvSpPr>
      <dsp:spPr>
        <a:xfrm>
          <a:off x="4738014" y="461448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D043F-A599-43D3-9D43-716857B29E19}">
      <dsp:nvSpPr>
        <dsp:cNvPr id="0" name=""/>
        <dsp:cNvSpPr/>
      </dsp:nvSpPr>
      <dsp:spPr>
        <a:xfrm>
          <a:off x="3850802" y="2403856"/>
          <a:ext cx="3226223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HS Code Error: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 wrong code was used for customs, but it was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fixed with a corrected invoice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850802" y="2403856"/>
        <a:ext cx="3226223" cy="1327500"/>
      </dsp:txXfrm>
    </dsp:sp>
    <dsp:sp modelId="{5550F6BE-ECF7-44FE-B1E9-E0317804A7B0}">
      <dsp:nvSpPr>
        <dsp:cNvPr id="0" name=""/>
        <dsp:cNvSpPr/>
      </dsp:nvSpPr>
      <dsp:spPr>
        <a:xfrm>
          <a:off x="8528826" y="461448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DC122-61D6-4404-99B7-EBDB9A4569A3}">
      <dsp:nvSpPr>
        <dsp:cNvPr id="0" name=""/>
        <dsp:cNvSpPr/>
      </dsp:nvSpPr>
      <dsp:spPr>
        <a:xfrm>
          <a:off x="7641615" y="2403856"/>
          <a:ext cx="3226223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Damage Risk: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To prevent damage during shipping, we added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 padding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labeled the packages as "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Fragile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."</a:t>
          </a:r>
        </a:p>
      </dsp:txBody>
      <dsp:txXfrm>
        <a:off x="7641615" y="2403856"/>
        <a:ext cx="3226223" cy="132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5EB4-4314-CBE0-8802-844418F01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33C9C-BDBF-4E0E-FA6A-F2D88B278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5F60-D09A-BD8E-78D7-DE9F1CFA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DD219-C761-2A1E-EA04-25AB77E2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F673-AF6A-F750-2223-E38F94E7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35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F58F-32B3-81AA-8634-2636C165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845127-D1A8-87B4-348C-D07478827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A1A26-81F6-14D3-C6FB-F0CF1C24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2D01-3619-0E68-CE9B-5A93BC15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697D3-22AC-EE65-E0BB-905399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099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3FE70-056E-50E3-2E11-C2ABBA862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1C4D7-95C3-3943-5529-1AB6AD64B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36EE-DF72-9F34-04A9-A1064C15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6FA7-6C08-E84E-2B09-AEF338D3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FE9C4-07A7-095E-E5D4-6D4F9B44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86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9025-E94D-FD69-9007-857E8DB1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847-4BC6-C41D-8E95-1C5B6BAA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7EF5-A0D4-25A7-B31C-498E51E9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D8D80-96C4-5B84-2023-9A8387C6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8ACAD-841A-C652-E3EA-8929A44E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10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CF0E-CC88-FD8E-C337-EABF48B3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94AE-0AFB-B09F-4FC8-5088FE9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37B2B-BAF0-8397-E523-01D801E4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A443-B3DC-27E5-C4F2-9555FA52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F305C-5E9D-59E9-9C25-F5F5FB7B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12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02FA-78F3-C9DD-6DE0-4540AB27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E20D-DB4D-75C4-88CF-A69081916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11A8E-028E-99DF-007C-1FEE25901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E571F-49CB-D4A1-09C1-23E20F7F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71B7D-3DE1-311C-F9FD-B16B0B39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E7FC-3EE2-F6BA-106C-EF29F4B9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11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9260-CD13-CD14-AE56-0A5B9C6C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3E6A-39D0-559D-A9A7-00CE0C20A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9590F-2399-5EB4-481B-60CAA85C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12E32-096E-0065-4931-B9B53BEDE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83488-454F-4A97-950C-9A6D81376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9C5E1-6FCC-A935-F54C-50B85831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1049F-4E8B-5A40-B0CD-B9E4DF2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52D2D-1896-A9A2-481E-014D2305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21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40F6-878E-1B3B-8C84-4189CA4F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DF2D8-31CB-8956-ADD1-164E2AFB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92C02-B5A5-4575-E212-F1ED38C6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B7E12-4903-CFCA-1E93-87CDA65C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67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C21F5-D200-0AEB-0828-3AD9D03D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AC876-2D06-0FD0-B5F8-72A2EFA5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FAC0-F92B-B89A-F939-8BD39EA6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14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AD6-F197-96A0-32AA-B25FC0D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85C0-844C-5D5E-A961-8F4379780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9ECF-8F79-2228-2196-30DC7B582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0037D-94B7-2A7E-4816-688A937A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DAF81-94E5-44F5-4529-47A2FB1C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E935F-5897-F34C-13CD-2A69D332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06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1E00-437F-C50E-4668-B4ACEFC1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77095-EDD0-520E-7FCE-90FB9259D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0C345-012C-3346-D377-61FE17DB0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7F2BD-F52D-5E83-6C63-B4557969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25705-BCFA-6EBA-8D54-FB845A57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59733-5246-1DAE-4618-900222FD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14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C8026-A5B3-4AE0-4423-D7899712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9E28-8D46-87B9-C66B-C06E3E9EF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226DE-7987-F580-498C-1479EB5DE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486E6-C6F5-4E5E-BBA5-A30932B9A2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3F86-FE47-FC98-E5F7-43D1BAA05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42CF2-2469-82A5-D202-3513F4745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773B7-4B0A-40A8-B74C-6E55CF558A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62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reightos.com/freight-resources/air-freight-rates-cost-prices/" TargetMode="External"/><Relationship Id="rId3" Type="http://schemas.openxmlformats.org/officeDocument/2006/relationships/hyperlink" Target="http://www.longines.com/" TargetMode="External"/><Relationship Id="rId7" Type="http://schemas.openxmlformats.org/officeDocument/2006/relationships/hyperlink" Target="http://www.cbsa-asfc.gc.ca/trade-commerce/tariff-tarif/2022/html/00/ch91-eng.html" TargetMode="External"/><Relationship Id="rId2" Type="http://schemas.openxmlformats.org/officeDocument/2006/relationships/hyperlink" Target="http://www.omegawatche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watch.com/" TargetMode="External"/><Relationship Id="rId11" Type="http://schemas.openxmlformats.org/officeDocument/2006/relationships/image" Target="../media/image26.svg"/><Relationship Id="rId5" Type="http://schemas.openxmlformats.org/officeDocument/2006/relationships/hyperlink" Target="http://www.hamiltonwatch.com/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www.tissotwatches.com/" TargetMode="External"/><Relationship Id="rId9" Type="http://schemas.openxmlformats.org/officeDocument/2006/relationships/hyperlink" Target="http://www.cbsa-asfc.gc.ca/travel-voyage/dte-acl/est-cal-eng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8FBB-919F-B1CE-D6DD-AC3F25C1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4" y="353961"/>
            <a:ext cx="5200455" cy="621735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4 - Part 2</a:t>
            </a:r>
          </a:p>
          <a:p>
            <a:pPr marL="0" indent="0" algn="ctr">
              <a:buNone/>
            </a:pPr>
            <a:endParaRPr lang="en-US" sz="1800" b="1" kern="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Group 11: Section 001</a:t>
            </a:r>
          </a:p>
          <a:p>
            <a:pPr marL="0" indent="0" algn="ctr">
              <a:buNone/>
            </a:pPr>
            <a:endParaRPr lang="en-US" sz="2400" b="1" kern="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b="1" kern="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b="1" kern="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b="1" kern="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 marL="0" indent="0"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						</a:t>
            </a:r>
          </a:p>
          <a:p>
            <a:pPr marL="0" indent="0">
              <a:buNone/>
            </a:pPr>
            <a:r>
              <a:rPr lang="en-US" sz="1800" b="1" kern="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												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yellow griffin with wings and wings on a black background&#10;&#10;Description automatically generated">
            <a:extLst>
              <a:ext uri="{FF2B5EF4-FFF2-40B4-BE49-F238E27FC236}">
                <a16:creationId xmlns:a16="http://schemas.microsoft.com/office/drawing/2014/main" id="{49C3E270-816F-5496-8D69-2701CBC2C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6736" y="1430436"/>
            <a:ext cx="4398793" cy="4398793"/>
          </a:xfrm>
          <a:prstGeom prst="rect">
            <a:avLst/>
          </a:prstGeom>
          <a:noFill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A8A2DA-33C1-EBD2-1011-1BD0E8762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34460"/>
              </p:ext>
            </p:extLst>
          </p:nvPr>
        </p:nvGraphicFramePr>
        <p:xfrm>
          <a:off x="1333856" y="2887746"/>
          <a:ext cx="5093140" cy="29414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4076">
                  <a:extLst>
                    <a:ext uri="{9D8B030D-6E8A-4147-A177-3AD203B41FA5}">
                      <a16:colId xmlns:a16="http://schemas.microsoft.com/office/drawing/2014/main" val="137217660"/>
                    </a:ext>
                  </a:extLst>
                </a:gridCol>
                <a:gridCol w="2139064">
                  <a:extLst>
                    <a:ext uri="{9D8B030D-6E8A-4147-A177-3AD203B41FA5}">
                      <a16:colId xmlns:a16="http://schemas.microsoft.com/office/drawing/2014/main" val="3105428202"/>
                    </a:ext>
                  </a:extLst>
                </a:gridCol>
              </a:tblGrid>
              <a:tr h="48567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Name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ID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 anchor="ctr"/>
                </a:tc>
                <a:extLst>
                  <a:ext uri="{0D108BD9-81ED-4DB2-BD59-A6C34878D82A}">
                    <a16:rowId xmlns:a16="http://schemas.microsoft.com/office/drawing/2014/main" val="1450562266"/>
                  </a:ext>
                </a:extLst>
              </a:tr>
              <a:tr h="48567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Arjunkumar Kantilal Kori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0851146</a:t>
                      </a:r>
                      <a:endParaRPr lang="en-CA" sz="1300" b="1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extLst>
                  <a:ext uri="{0D108BD9-81ED-4DB2-BD59-A6C34878D82A}">
                    <a16:rowId xmlns:a16="http://schemas.microsoft.com/office/drawing/2014/main" val="3828776894"/>
                  </a:ext>
                </a:extLst>
              </a:tr>
              <a:tr h="48567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Fawwaz Mohammed Akram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0856436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extLst>
                  <a:ext uri="{0D108BD9-81ED-4DB2-BD59-A6C34878D82A}">
                    <a16:rowId xmlns:a16="http://schemas.microsoft.com/office/drawing/2014/main" val="26030497"/>
                  </a:ext>
                </a:extLst>
              </a:tr>
              <a:tr h="48567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Gunjan Sharma</a:t>
                      </a:r>
                      <a:endParaRPr lang="en-CA" sz="1300" b="1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0845467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extLst>
                  <a:ext uri="{0D108BD9-81ED-4DB2-BD59-A6C34878D82A}">
                    <a16:rowId xmlns:a16="http://schemas.microsoft.com/office/drawing/2014/main" val="3029114416"/>
                  </a:ext>
                </a:extLst>
              </a:tr>
              <a:tr h="9987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Sanjaysinh Rajendrasinh Chavada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0844918</a:t>
                      </a:r>
                      <a:endParaRPr lang="en-CA" sz="13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61" marR="82461" marT="0" marB="0"/>
                </a:tc>
                <a:extLst>
                  <a:ext uri="{0D108BD9-81ED-4DB2-BD59-A6C34878D82A}">
                    <a16:rowId xmlns:a16="http://schemas.microsoft.com/office/drawing/2014/main" val="34339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7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board boxes">
            <a:extLst>
              <a:ext uri="{FF2B5EF4-FFF2-40B4-BE49-F238E27FC236}">
                <a16:creationId xmlns:a16="http://schemas.microsoft.com/office/drawing/2014/main" id="{D9A948DD-6E88-BD99-7876-B4BC9B5F4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1157" b="2"/>
          <a:stretch/>
        </p:blipFill>
        <p:spPr>
          <a:xfrm>
            <a:off x="-508000" y="10"/>
            <a:ext cx="74167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CBD8-60BA-A5B8-2D2D-77137619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520" y="152400"/>
            <a:ext cx="4952299" cy="66344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</a:t>
            </a:r>
          </a:p>
          <a:p>
            <a:pPr marL="0" indent="0">
              <a:buNone/>
            </a:pPr>
            <a:endParaRPr lang="en-CA" sz="11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watch box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10x10x10 cm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weighs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 kg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Levels: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Packaging: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watch comes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foam-padded branded box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protect it.</a:t>
            </a:r>
          </a:p>
          <a:p>
            <a:pPr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Packaging: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watches are grouped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boxes per carton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there will be a total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cartons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Tertiary Packaging: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the cartons are packed onto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shrink-wrapped pallets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easier shipping and handling.</a:t>
            </a:r>
          </a:p>
          <a:p>
            <a:pPr marL="0" indent="0">
              <a:buNone/>
            </a:pPr>
            <a:endParaRPr lang="en-CA" sz="11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1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E7F294-A94A-182D-B029-123D54433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958430"/>
              </p:ext>
            </p:extLst>
          </p:nvPr>
        </p:nvGraphicFramePr>
        <p:xfrm>
          <a:off x="632085" y="23157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F1692D9-9C29-772B-3A93-975A05E6A519}"/>
              </a:ext>
            </a:extLst>
          </p:cNvPr>
          <p:cNvSpPr txBox="1"/>
          <p:nvPr/>
        </p:nvSpPr>
        <p:spPr>
          <a:xfrm>
            <a:off x="1143539" y="403168"/>
            <a:ext cx="97423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and Solutions</a:t>
            </a:r>
            <a:endParaRPr lang="en-CA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873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A8948-AE27-7508-416C-ADB5ABEA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" r="5189" b="-1"/>
          <a:stretch/>
        </p:blipFill>
        <p:spPr>
          <a:xfrm>
            <a:off x="3982720" y="10"/>
            <a:ext cx="8209278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8E6B3-319E-6CFF-5882-9FFA6B4C0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132080"/>
            <a:ext cx="4856480" cy="6532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Overview</a:t>
            </a:r>
          </a:p>
          <a:p>
            <a:pPr marL="0" indent="0">
              <a:buNone/>
            </a:pPr>
            <a:endParaRPr lang="en-CA" sz="1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warehouse is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Windsor, 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 store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3,500 units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(watches).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Control: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warehouse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climate-controlled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keep the luxury watches in their best condition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Layout: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Omega &amp; Longines Watches: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kept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locked storage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extra security.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Tissot &amp; Swatch Watches: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stored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cushioned shelves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protect them from damage.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4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ckages on conveyor belt">
            <a:extLst>
              <a:ext uri="{FF2B5EF4-FFF2-40B4-BE49-F238E27FC236}">
                <a16:creationId xmlns:a16="http://schemas.microsoft.com/office/drawing/2014/main" id="{B051B15C-7903-5873-EA19-49F24479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AA3E-92C8-E8B8-D992-917F481C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99000"/>
            <a:ext cx="10571480" cy="63440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System</a:t>
            </a: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used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Just-In-Time (JIT)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inventory system along with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Barcode-enabled Warehouse Management System (WMS)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we keep only the inventory needed to meet customer demand, which helps reduce excess stock.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Barcode-enabled WMS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system where items in the warehouse are tagged with barcodes, and a computer system tracks them in real time.</a:t>
            </a: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Retrieval: The 15-minute pick time for Montreal 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that it takes about 15 minutes to gather and prepare the items for delivery to Montreal.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perform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bi-weekly audits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check if our inventory records match what we actually have in stock.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barcode updates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that inventory counts are always up-to-date as items are scanned during storage and retrieval.</a:t>
            </a:r>
            <a:endParaRPr lang="en-CA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4CB29-602E-B293-62CC-244FA1A8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35" y="345440"/>
            <a:ext cx="5617465" cy="559553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 &amp; Innovation</a:t>
            </a:r>
          </a:p>
          <a:p>
            <a:pPr marL="0" indent="0">
              <a:buNone/>
            </a:pPr>
            <a:endParaRPr lang="en-CA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maintain the tradition of Swiss watchmaking by using high-quality leather straps and showcasing expert Swiss craftsmanship.</a:t>
            </a:r>
          </a:p>
          <a:p>
            <a:pPr marL="0" indent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modern technology like Warehouse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Systems (WMS) and Just-In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(JIT) inventory to provide accurate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fast service.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helps us meet the needs of Canada’s $214.8 million watch market.</a:t>
            </a:r>
          </a:p>
          <a:p>
            <a:pPr marL="0" indent="0">
              <a:buNone/>
            </a:pPr>
            <a:endParaRPr lang="en-CA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9F827-E9E9-74AD-6FAC-A3E18B40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863354"/>
            <a:ext cx="5201023" cy="271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9F93E-296E-5DAD-6161-C0A76AF5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2080"/>
            <a:ext cx="6215625" cy="6150733"/>
          </a:xfrm>
        </p:spPr>
        <p:txBody>
          <a:bodyPr anchor="t">
            <a:normAutofit fontScale="40000" lnSpcReduction="20000"/>
          </a:bodyPr>
          <a:lstStyle/>
          <a:p>
            <a:pPr marL="0" indent="0">
              <a:buNone/>
            </a:pPr>
            <a:r>
              <a:rPr lang="en-CA" sz="7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CA" sz="51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Omega Official Website: </a:t>
            </a:r>
            <a:r>
              <a:rPr lang="en-CA" sz="29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www.omegawatches.com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Longines Official Specs: </a:t>
            </a:r>
            <a:r>
              <a:rPr lang="en-CA" sz="29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www.longines.com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Tissot Official Website: </a:t>
            </a:r>
            <a:r>
              <a:rPr lang="en-CA" sz="29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www.tissotwatches.com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Hamilton Watch Specs: </a:t>
            </a:r>
            <a:r>
              <a:rPr lang="en-CA" sz="29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www.hamiltonwatch.com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Swatch Product Details: </a:t>
            </a:r>
            <a:r>
              <a:rPr lang="en-CA" sz="29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www.swatch.com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Canada,. “Chapter 91 : T2022.” </a:t>
            </a:r>
            <a:r>
              <a:rPr lang="en-CA" sz="29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Cbsa-Asfc.gc.ca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2022, </a:t>
            </a:r>
            <a:r>
              <a:rPr lang="en-CA" sz="29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www.cbsa-asfc.gc.ca/trade-commerce/tariff-tarif/2022/html/00/ch91-eng.html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29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Freightos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“International Air Freight: Shipping Charges, Rates &amp; Cost | </a:t>
            </a:r>
            <a:r>
              <a:rPr lang="en-CA" sz="29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Freightos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.” </a:t>
            </a:r>
            <a:r>
              <a:rPr lang="en-CA" sz="29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Freightos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2018, </a:t>
            </a:r>
            <a:r>
              <a:rPr lang="en-CA" sz="29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www.freightos.com/freight-resources/air-freight-rates-cost-prices/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Government of Canada, Canada Border Services Agency. “Estimate Duty and Taxes.” </a:t>
            </a:r>
            <a:r>
              <a:rPr lang="en-CA" sz="29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Www.cbsa-Asfc.gc.ca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30 June 2017, </a:t>
            </a:r>
            <a:r>
              <a:rPr lang="en-CA" sz="29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www.cbsa-asfc.gc.ca/travel-voyage/dte-acl/est-cal-eng.html</a:t>
            </a:r>
            <a:r>
              <a:rPr lang="en-CA" sz="2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CA" sz="2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A6D36FFF-E2F1-4247-5E90-9DE2ACC9FF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3919" y="1290204"/>
            <a:ext cx="3432230" cy="34322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2" name="Picture 2" descr="Generated image">
            <a:extLst>
              <a:ext uri="{FF2B5EF4-FFF2-40B4-BE49-F238E27FC236}">
                <a16:creationId xmlns:a16="http://schemas.microsoft.com/office/drawing/2014/main" id="{C35844BB-7BE9-7D6B-F6F4-FED0A66009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0" b="2475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5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E2D94DD9-FC70-17FF-FFE6-BE93D27FE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08" y="656774"/>
            <a:ext cx="3933984" cy="393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D7A7E-1543-6255-497A-AC2571CEFC65}"/>
              </a:ext>
            </a:extLst>
          </p:cNvPr>
          <p:cNvSpPr txBox="1"/>
          <p:nvPr/>
        </p:nvSpPr>
        <p:spPr>
          <a:xfrm>
            <a:off x="162560" y="4480560"/>
            <a:ext cx="1191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“Precision You Can Wear, Luxury You Can Feel.”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2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082-43C1-15B2-AF76-98AD03CB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955041"/>
            <a:ext cx="8074815" cy="481482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Statement</a:t>
            </a:r>
          </a:p>
          <a:p>
            <a:pPr marL="0" indent="0">
              <a:buNone/>
            </a:pPr>
            <a:endParaRPr lang="en-CA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bring the unmatched precision and luxury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Swiss watches to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in Canada. We achieve this through careful sourcing of high-quality watches, ensuring they are transported securely and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packaged elegantly.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focus on fast delivery to make sure our customers receive their luxury timepieces quickly and safely.</a:t>
            </a:r>
            <a:endParaRPr lang="en-CA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5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nalogue clock">
            <a:extLst>
              <a:ext uri="{FF2B5EF4-FFF2-40B4-BE49-F238E27FC236}">
                <a16:creationId xmlns:a16="http://schemas.microsoft.com/office/drawing/2014/main" id="{4AC0DE71-8B59-2CFB-D2EC-73458A71B0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0" y="0"/>
            <a:ext cx="1115194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84B8E1-AD2E-B745-79D7-3A0551C75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16" y="111760"/>
            <a:ext cx="12034683" cy="6746240"/>
          </a:xfrm>
        </p:spPr>
        <p:txBody>
          <a:bodyPr>
            <a:normAutofit/>
          </a:bodyPr>
          <a:lstStyle/>
          <a:p>
            <a:r>
              <a:rPr lang="en-CA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Product Overview</a:t>
            </a:r>
          </a:p>
          <a:p>
            <a:pPr>
              <a:buNone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Swiss Crafters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is a Canadian retailer of luxury Swiss watches.</a:t>
            </a:r>
          </a:p>
          <a:p>
            <a:pPr algn="l">
              <a:buNone/>
            </a:pP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Sourced from: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Swatch Group (Switzerland)</a:t>
            </a:r>
          </a:p>
          <a:p>
            <a:pPr algn="l">
              <a:buNone/>
            </a:pP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Retail store, 123 Rue Sainte-Catherine, Montreal</a:t>
            </a:r>
          </a:p>
          <a:p>
            <a:pPr algn="l">
              <a:buNone/>
            </a:pP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They have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COSC-certified movements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the watches are officially tested and proven to be extremely accurate.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They use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sapphire crystal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(a very hard, scratch-resistant glass) and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(a strong, rust-resistant metal).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Each watch comes in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branded packaging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includes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proof of authenticity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so you know you're getting a real Swiss watch.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7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st watch closeup">
            <a:extLst>
              <a:ext uri="{FF2B5EF4-FFF2-40B4-BE49-F238E27FC236}">
                <a16:creationId xmlns:a16="http://schemas.microsoft.com/office/drawing/2014/main" id="{95A8C977-4981-B121-9D71-403A974D4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24529" r="16137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4F17-AFDE-2B3C-BD28-FBEDEB87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0372" y="973393"/>
            <a:ext cx="5953760" cy="5884607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Watches Brands &amp; Models </a:t>
            </a:r>
          </a:p>
          <a:p>
            <a:pPr marL="0" indent="0">
              <a:buNone/>
            </a:pPr>
            <a:endParaRPr lang="en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offer:</a:t>
            </a:r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Omega Seamaster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200 units</a:t>
            </a:r>
            <a:endParaRPr lang="en-C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Longines Master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200 unit</a:t>
            </a: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Tissot PRX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500 units</a:t>
            </a:r>
            <a:endParaRPr lang="en-C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Hamilton Khaki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500 units</a:t>
            </a:r>
            <a:endParaRPr lang="en-C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Swatch Sistem51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100 units</a:t>
            </a:r>
          </a:p>
          <a:p>
            <a:pPr marL="0" indent="0">
              <a:buNone/>
            </a:pPr>
            <a:endParaRPr lang="en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</a:t>
            </a: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Professionals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Fashion-conscious buyers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Gift shoppers</a:t>
            </a: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91DF-3737-433D-7E4D-0B158E46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84480"/>
            <a:ext cx="6055360" cy="6309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Range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Swatch Sistem51: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Starts at $650 CAD – a great option for those looking for a high-quality watch at a lower price.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Tissot, Hamilton, Longines: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Mid-range prices – offering excellent value for luxury watches.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Omega Seamaster: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go up to $12,000 CAD – a top-tier, premium choice for serious watch lovers.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watches provide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luxury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different budgets, making them perfect for a wide range of Canadian buyers.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Stacks of gold coins">
            <a:extLst>
              <a:ext uri="{FF2B5EF4-FFF2-40B4-BE49-F238E27FC236}">
                <a16:creationId xmlns:a16="http://schemas.microsoft.com/office/drawing/2014/main" id="{7877CEEF-68EB-837A-039A-1161BF8A2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 r="1745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904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EDA0-FD29-7FA4-DC53-9E12FFDB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203200"/>
            <a:ext cx="11775440" cy="6553200"/>
          </a:xfrm>
        </p:spPr>
        <p:txBody>
          <a:bodyPr/>
          <a:lstStyle/>
          <a:p>
            <a:pPr marL="0" indent="0" algn="ctr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Overview</a:t>
            </a:r>
          </a:p>
          <a:p>
            <a:pPr marL="0" indent="0" algn="ctr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different types of transportation&#10;&#10;AI-generated content may be incorrect.">
            <a:extLst>
              <a:ext uri="{FF2B5EF4-FFF2-40B4-BE49-F238E27FC236}">
                <a16:creationId xmlns:a16="http://schemas.microsoft.com/office/drawing/2014/main" id="{9A0CD411-8E9D-2C11-5A7A-538D0918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168401"/>
            <a:ext cx="1064768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476B7-A2DE-F850-A487-83C9F4FE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91440"/>
            <a:ext cx="5962007" cy="659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Sourcing and Procurement</a:t>
            </a:r>
          </a:p>
          <a:p>
            <a:pPr marL="0" indent="0">
              <a:buNone/>
            </a:pPr>
            <a:endParaRPr lang="en-CA" sz="11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watches come from the Swatch Group, a well-known company in Switzerland.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Quantity: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1,500 units (watches) are being ordered.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Terms: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You’ll pay 50% upfront when placing the order and the remaining 50% before the shipment is sent.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You’ll receive a warranty, certificates, and the original packaging with each watch.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Time: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watches will be ready to ship in 1 week after the order is confirmed.</a:t>
            </a:r>
          </a:p>
          <a:p>
            <a:pPr marL="0" indent="0">
              <a:buNone/>
            </a:pPr>
            <a:endParaRPr lang="en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1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02995-A661-947B-674C-8EE59A9E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03" r="19090"/>
          <a:stretch/>
        </p:blipFill>
        <p:spPr>
          <a:xfrm>
            <a:off x="6766560" y="10"/>
            <a:ext cx="542544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089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8DBD10E-F9CC-72E9-8DFC-E601EAB79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833245"/>
              </p:ext>
            </p:extLst>
          </p:nvPr>
        </p:nvGraphicFramePr>
        <p:xfrm>
          <a:off x="176981" y="147484"/>
          <a:ext cx="11867535" cy="6607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381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1085</Words>
  <Application>Microsoft Office PowerPoint</Application>
  <PresentationFormat>Widescreen</PresentationFormat>
  <Paragraphs>136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Gunjan Sharma</dc:creator>
  <cp:lastModifiedBy>Gunjan Sharma</cp:lastModifiedBy>
  <cp:revision>75</cp:revision>
  <dcterms:created xsi:type="dcterms:W3CDTF">2025-04-05T01:16:36Z</dcterms:created>
  <dcterms:modified xsi:type="dcterms:W3CDTF">2025-04-05T03:23:44Z</dcterms:modified>
</cp:coreProperties>
</file>